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61" r:id="rId5"/>
    <p:sldId id="262" r:id="rId6"/>
    <p:sldId id="264" r:id="rId7"/>
    <p:sldId id="265" r:id="rId8"/>
    <p:sldId id="267" r:id="rId9"/>
    <p:sldId id="268" r:id="rId10"/>
    <p:sldId id="263" r:id="rId11"/>
    <p:sldId id="26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hdphoto1.wdp>
</file>

<file path=ppt/media/hdphoto2.wdp>
</file>

<file path=ppt/media/image1.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8/10/2022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8/10/2022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8/10/2022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8/10/2022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8/10/2022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8/10/2022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8/10/2022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8/10/2022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8/10/2022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8/10/2022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8/10/2022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8/10/2022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8/10/2022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s://blog.vrad.com/author/raymond-montecalvo-md"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blog.vrad.com/radiologist-staffing-trends-2021" TargetMode="External"/><Relationship Id="rId5" Type="http://schemas.openxmlformats.org/officeDocument/2006/relationships/image" Target="../media/image4.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hyperlink" Target="https://link.springer.com/article/10.1007/s40120-019-00153-8" TargetMode="External"/><Relationship Id="rId5" Type="http://schemas.openxmlformats.org/officeDocument/2006/relationships/image" Target="../media/image6.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9.xml"/><Relationship Id="rId5" Type="http://schemas.openxmlformats.org/officeDocument/2006/relationships/hyperlink" Target="https://data.mendeley.com/datasets/rscbjbr9sj/2" TargetMode="Externa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1007/s40120-019-00153-8" TargetMode="External"/><Relationship Id="rId2" Type="http://schemas.openxmlformats.org/officeDocument/2006/relationships/hyperlink" Target="https://www.ncbi.nlm.nih.gov/books/NBK430749/"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mailto:wesley@seraphdev.com" TargetMode="Externa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a:t>Machine Learning</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For Diagnosing Pneumonia</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pPr algn="ctr"/>
            <a:r>
              <a:rPr lang="en-US" sz="3200" dirty="0"/>
              <a:t>The Problem</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2249487"/>
            <a:ext cx="3084892" cy="3541714"/>
          </a:xfrm>
        </p:spPr>
        <p:txBody>
          <a:bodyPr>
            <a:normAutofit lnSpcReduction="10000"/>
          </a:bodyPr>
          <a:lstStyle/>
          <a:p>
            <a:pPr>
              <a:lnSpc>
                <a:spcPct val="110000"/>
              </a:lnSpc>
            </a:pPr>
            <a:r>
              <a:rPr lang="en-US" sz="1600" dirty="0"/>
              <a:t>Hospitals are overwhelmed by the amount of Pneumonia patients, with approximately 640,000 cases per year</a:t>
            </a:r>
            <a:r>
              <a:rPr lang="en-US" sz="1600" baseline="30000" dirty="0"/>
              <a:t>[1]</a:t>
            </a:r>
          </a:p>
          <a:p>
            <a:pPr>
              <a:lnSpc>
                <a:spcPct val="110000"/>
              </a:lnSpc>
            </a:pPr>
            <a:r>
              <a:rPr lang="en-US" sz="1600" dirty="0"/>
              <a:t>Radiologists are in short supply and are needed to help interpret the results of X-ray images for patient treatment</a:t>
            </a:r>
          </a:p>
          <a:p>
            <a:pPr>
              <a:lnSpc>
                <a:spcPct val="110000"/>
              </a:lnSpc>
            </a:pPr>
            <a:r>
              <a:rPr lang="en-US" sz="1600" dirty="0"/>
              <a:t>Doctors need a way to quickly identify patients with Pneumonia, in order to develop a treatment plan for them</a:t>
            </a:r>
          </a:p>
        </p:txBody>
      </p:sp>
      <p:pic>
        <p:nvPicPr>
          <p:cNvPr id="6" name="Picture 5" descr="Graph of Supply and Demand for Radiologists. Source:  https://blog.vrad.com/radiologist-staffing-trends-2021">
            <a:extLst>
              <a:ext uri="{FF2B5EF4-FFF2-40B4-BE49-F238E27FC236}">
                <a16:creationId xmlns:a16="http://schemas.microsoft.com/office/drawing/2014/main" id="{BBBCACF4-05B1-E4E5-757F-03BD08B4BAC4}"/>
              </a:ext>
            </a:extLst>
          </p:cNvPr>
          <p:cNvPicPr>
            <a:picLocks noChangeAspect="1"/>
          </p:cNvPicPr>
          <p:nvPr/>
        </p:nvPicPr>
        <p:blipFill>
          <a:blip r:embed="rId5"/>
          <a:stretch>
            <a:fillRect/>
          </a:stretch>
        </p:blipFill>
        <p:spPr>
          <a:xfrm>
            <a:off x="654844" y="1623184"/>
            <a:ext cx="6709470" cy="3774078"/>
          </a:xfrm>
          <a:prstGeom prst="rect">
            <a:avLst/>
          </a:prstGeom>
        </p:spPr>
      </p:pic>
      <p:sp>
        <p:nvSpPr>
          <p:cNvPr id="7" name="TextBox 6">
            <a:extLst>
              <a:ext uri="{FF2B5EF4-FFF2-40B4-BE49-F238E27FC236}">
                <a16:creationId xmlns:a16="http://schemas.microsoft.com/office/drawing/2014/main" id="{E4396FB5-CA8E-9A08-8620-30D618B8CDAB}"/>
              </a:ext>
            </a:extLst>
          </p:cNvPr>
          <p:cNvSpPr txBox="1"/>
          <p:nvPr/>
        </p:nvSpPr>
        <p:spPr>
          <a:xfrm>
            <a:off x="1543050" y="5341938"/>
            <a:ext cx="5008294" cy="369332"/>
          </a:xfrm>
          <a:prstGeom prst="rect">
            <a:avLst/>
          </a:prstGeom>
          <a:noFill/>
        </p:spPr>
        <p:txBody>
          <a:bodyPr wrap="none" rtlCol="0">
            <a:spAutoFit/>
          </a:bodyPr>
          <a:lstStyle/>
          <a:p>
            <a:r>
              <a:rPr lang="en-US" dirty="0"/>
              <a:t>Source: </a:t>
            </a:r>
            <a:r>
              <a:rPr lang="en-US" dirty="0" err="1">
                <a:hlinkClick r:id="rId6"/>
              </a:rPr>
              <a:t>vRad</a:t>
            </a:r>
            <a:r>
              <a:rPr lang="en-US" dirty="0">
                <a:hlinkClick r:id="rId6"/>
              </a:rPr>
              <a:t> Blog Post</a:t>
            </a:r>
            <a:r>
              <a:rPr lang="en-US" dirty="0"/>
              <a:t> by </a:t>
            </a:r>
            <a:r>
              <a:rPr lang="en-US" dirty="0">
                <a:hlinkClick r:id="rId7"/>
              </a:rPr>
              <a:t>Raymond </a:t>
            </a:r>
            <a:r>
              <a:rPr lang="en-US" dirty="0" err="1">
                <a:hlinkClick r:id="rId7"/>
              </a:rPr>
              <a:t>Montecalvo</a:t>
            </a:r>
            <a:r>
              <a:rPr lang="en-US" dirty="0">
                <a:hlinkClick r:id="rId7"/>
              </a:rPr>
              <a:t>, MD</a:t>
            </a:r>
            <a:endParaRPr lang="en-US" dirty="0"/>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88000"/>
                <a:hueMod val="106000"/>
                <a:satMod val="140000"/>
                <a:lumMod val="54000"/>
              </a:schemeClr>
              <a:schemeClr val="bg2">
                <a:tint val="98000"/>
                <a:hueMod val="90000"/>
                <a:satMod val="150000"/>
                <a:lumMod val="160000"/>
              </a:schemeClr>
            </a:duotone>
            <a:lum/>
            <a:extLst>
              <a:ext uri="{BEBA8EAE-BF5A-486C-A8C5-ECC9F3942E4B}">
                <a14:imgProps xmlns:a14="http://schemas.microsoft.com/office/drawing/2010/main">
                  <a14:imgLayer r:embed="rId3">
                    <a14:imgEffect>
                      <a14:colorTemperature colorTemp="2572"/>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4628696" y="9525"/>
            <a:ext cx="7558541" cy="685799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141413" y="618518"/>
            <a:ext cx="3069860" cy="1478570"/>
          </a:xfrm>
        </p:spPr>
        <p:txBody>
          <a:bodyPr/>
          <a:lstStyle/>
          <a:p>
            <a:pPr algn="ctr"/>
            <a:r>
              <a:rPr lang="en-US" dirty="0"/>
              <a:t>The Solution</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073287" y="2097088"/>
            <a:ext cx="3346698" cy="3541714"/>
          </a:xfrm>
        </p:spPr>
        <p:txBody>
          <a:bodyPr>
            <a:normAutofit fontScale="70000" lnSpcReduction="20000"/>
          </a:bodyPr>
          <a:lstStyle/>
          <a:p>
            <a:r>
              <a:rPr lang="en-US" dirty="0"/>
              <a:t>A Machine Learning algorithm which can identify patients  who have pneumonia would reduce the need for radiologists, decrease wait times for tests, and improve overall patient care</a:t>
            </a:r>
          </a:p>
          <a:p>
            <a:r>
              <a:rPr lang="en-US" dirty="0"/>
              <a:t>Interest in Machine Learning in medicine has rapidly grown throughout the years</a:t>
            </a:r>
          </a:p>
          <a:p>
            <a:r>
              <a:rPr lang="en-US" dirty="0"/>
              <a:t>This kind of algorithm requires a large amount of data in order to be trained correctly</a:t>
            </a:r>
          </a:p>
        </p:txBody>
      </p:sp>
      <p:pic>
        <p:nvPicPr>
          <p:cNvPr id="10" name="Picture 9" descr="Machine learning publications in PubMed by year through 2018 showing the exponential growth of interest in the field, as reported by the US National Library of Medicine of the National Institutes of Health">
            <a:extLst>
              <a:ext uri="{FF2B5EF4-FFF2-40B4-BE49-F238E27FC236}">
                <a16:creationId xmlns:a16="http://schemas.microsoft.com/office/drawing/2014/main" id="{BBF7B1E8-B066-9F74-71B7-A01B52803DE7}"/>
              </a:ext>
            </a:extLst>
          </p:cNvPr>
          <p:cNvPicPr>
            <a:picLocks noChangeAspect="1"/>
          </p:cNvPicPr>
          <p:nvPr/>
        </p:nvPicPr>
        <p:blipFill>
          <a:blip r:embed="rId5"/>
          <a:stretch>
            <a:fillRect/>
          </a:stretch>
        </p:blipFill>
        <p:spPr>
          <a:xfrm>
            <a:off x="5162907" y="1621172"/>
            <a:ext cx="6167882" cy="3615655"/>
          </a:xfrm>
          <a:prstGeom prst="rect">
            <a:avLst/>
          </a:prstGeom>
        </p:spPr>
      </p:pic>
      <p:sp>
        <p:nvSpPr>
          <p:cNvPr id="11" name="TextBox 10">
            <a:extLst>
              <a:ext uri="{FF2B5EF4-FFF2-40B4-BE49-F238E27FC236}">
                <a16:creationId xmlns:a16="http://schemas.microsoft.com/office/drawing/2014/main" id="{FCF75012-1DDC-CA8C-A232-8ED656FA7FD5}"/>
              </a:ext>
            </a:extLst>
          </p:cNvPr>
          <p:cNvSpPr txBox="1"/>
          <p:nvPr/>
        </p:nvSpPr>
        <p:spPr>
          <a:xfrm>
            <a:off x="5056631" y="5236827"/>
            <a:ext cx="6274157" cy="646331"/>
          </a:xfrm>
          <a:prstGeom prst="rect">
            <a:avLst/>
          </a:prstGeom>
          <a:noFill/>
        </p:spPr>
        <p:txBody>
          <a:bodyPr wrap="square" rtlCol="0">
            <a:spAutoFit/>
          </a:bodyPr>
          <a:lstStyle/>
          <a:p>
            <a:r>
              <a:rPr lang="en-US" dirty="0"/>
              <a:t>Machine learning publications in PubMed by year through 2018</a:t>
            </a:r>
            <a:r>
              <a:rPr lang="en-US" baseline="30000" dirty="0"/>
              <a:t>[2]</a:t>
            </a:r>
            <a:r>
              <a:rPr lang="en-US" dirty="0"/>
              <a:t> </a:t>
            </a:r>
          </a:p>
          <a:p>
            <a:r>
              <a:rPr lang="en-US" dirty="0"/>
              <a:t>Source: </a:t>
            </a:r>
            <a:r>
              <a:rPr lang="en-US" dirty="0">
                <a:hlinkClick r:id="rId6"/>
              </a:rPr>
              <a:t>Deep Learning and Neurology: A Systematic Review</a:t>
            </a:r>
            <a:endParaRPr lang="en-US" dirty="0"/>
          </a:p>
        </p:txBody>
      </p:sp>
    </p:spTree>
    <p:extLst>
      <p:ext uri="{BB962C8B-B14F-4D97-AF65-F5344CB8AC3E}">
        <p14:creationId xmlns:p14="http://schemas.microsoft.com/office/powerpoint/2010/main" val="2840044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extLst>
              <a:ext uri="{BEBA8EAE-BF5A-486C-A8C5-ECC9F3942E4B}">
                <a14:imgProps xmlns:a14="http://schemas.microsoft.com/office/drawing/2010/main">
                  <a14:imgLayer r:embed="rId3">
                    <a14:imgEffect>
                      <a14:artisticPhotocopy trans="35000"/>
                    </a14:imgEffect>
                  </a14:imgLayer>
                </a14:imgProps>
              </a:ext>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E476-5CDF-CB34-B9DC-EE5A1A544F9F}"/>
              </a:ext>
            </a:extLst>
          </p:cNvPr>
          <p:cNvSpPr>
            <a:spLocks noGrp="1"/>
          </p:cNvSpPr>
          <p:nvPr>
            <p:ph type="title"/>
          </p:nvPr>
        </p:nvSpPr>
        <p:spPr/>
        <p:txBody>
          <a:bodyPr anchor="ctr">
            <a:normAutofit/>
          </a:bodyPr>
          <a:lstStyle/>
          <a:p>
            <a:pPr algn="ctr"/>
            <a:r>
              <a:rPr lang="en-US" sz="3600" dirty="0"/>
              <a:t>The Data</a:t>
            </a:r>
          </a:p>
        </p:txBody>
      </p:sp>
      <p:pic>
        <p:nvPicPr>
          <p:cNvPr id="6" name="Picture Placeholder 5">
            <a:extLst>
              <a:ext uri="{FF2B5EF4-FFF2-40B4-BE49-F238E27FC236}">
                <a16:creationId xmlns:a16="http://schemas.microsoft.com/office/drawing/2014/main" id="{8C3CA4D0-05F3-F67A-3F17-B11EADB9A41B}"/>
              </a:ext>
            </a:extLst>
          </p:cNvPr>
          <p:cNvPicPr>
            <a:picLocks noGrp="1" noChangeAspect="1"/>
          </p:cNvPicPr>
          <p:nvPr>
            <p:ph type="pic" idx="1"/>
          </p:nvPr>
        </p:nvPicPr>
        <p:blipFill rotWithShape="1">
          <a:blip r:embed="rId4">
            <a:alphaModFix/>
          </a:blip>
          <a:srcRect l="19410" t="8936" r="15751" b="11929"/>
          <a:stretch/>
        </p:blipFill>
        <p:spPr>
          <a:xfrm>
            <a:off x="7765521" y="482579"/>
            <a:ext cx="3099816" cy="5675048"/>
          </a:xfrm>
          <a:prstGeom prst="round2DiagRect">
            <a:avLst>
              <a:gd name="adj1" fmla="val 870"/>
              <a:gd name="adj2" fmla="val 0"/>
            </a:avLst>
          </a:prstGeom>
          <a:ln>
            <a:noFill/>
          </a:ln>
        </p:spPr>
      </p:pic>
      <p:sp>
        <p:nvSpPr>
          <p:cNvPr id="4" name="Text Placeholder 3">
            <a:extLst>
              <a:ext uri="{FF2B5EF4-FFF2-40B4-BE49-F238E27FC236}">
                <a16:creationId xmlns:a16="http://schemas.microsoft.com/office/drawing/2014/main" id="{5065D537-6F26-7746-3C41-797F017964C6}"/>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The images used to train this initial model comes from </a:t>
            </a:r>
            <a:r>
              <a:rPr lang="en-US" dirty="0">
                <a:hlinkClick r:id="rId5"/>
              </a:rPr>
              <a:t>Labeled Optical Coherence Tomography (OCT) and Chest X-Ray Images for Classification</a:t>
            </a:r>
            <a:r>
              <a:rPr lang="en-US" dirty="0"/>
              <a:t> by </a:t>
            </a:r>
            <a:r>
              <a:rPr lang="de-DE" dirty="0"/>
              <a:t>Daniel Kermany, Kang Zhang, and Michael Goldbaum</a:t>
            </a:r>
          </a:p>
          <a:p>
            <a:pPr marL="285750" indent="-285750">
              <a:buFont typeface="Arial" panose="020B0604020202020204" pitchFamily="34" charset="0"/>
              <a:buChar char="•"/>
            </a:pPr>
            <a:r>
              <a:rPr lang="de-DE" dirty="0"/>
              <a:t>After removing duplicates from the data set, there were 4926 images that could be used to train the model along with 624 additional images for testing and validation of the model‘s results</a:t>
            </a:r>
          </a:p>
          <a:p>
            <a:pPr marL="285750" indent="-285750">
              <a:buFont typeface="Arial" panose="020B0604020202020204" pitchFamily="34" charset="0"/>
              <a:buChar char="•"/>
            </a:pPr>
            <a:r>
              <a:rPr lang="en-US" dirty="0"/>
              <a:t>This is a decent amount of data for testing the viability of a Machine Learning model for this purpose, however a practical model would require more data</a:t>
            </a:r>
          </a:p>
        </p:txBody>
      </p:sp>
      <p:sp>
        <p:nvSpPr>
          <p:cNvPr id="7" name="TextBox 6">
            <a:extLst>
              <a:ext uri="{FF2B5EF4-FFF2-40B4-BE49-F238E27FC236}">
                <a16:creationId xmlns:a16="http://schemas.microsoft.com/office/drawing/2014/main" id="{30BE8043-F406-4081-3DAD-CCAFF6E989EF}"/>
              </a:ext>
            </a:extLst>
          </p:cNvPr>
          <p:cNvSpPr txBox="1"/>
          <p:nvPr/>
        </p:nvSpPr>
        <p:spPr>
          <a:xfrm>
            <a:off x="7659623" y="6157627"/>
            <a:ext cx="3311612" cy="369332"/>
          </a:xfrm>
          <a:prstGeom prst="rect">
            <a:avLst/>
          </a:prstGeom>
          <a:noFill/>
        </p:spPr>
        <p:txBody>
          <a:bodyPr wrap="none" rtlCol="0">
            <a:spAutoFit/>
          </a:bodyPr>
          <a:lstStyle/>
          <a:p>
            <a:r>
              <a:rPr lang="en-US" dirty="0"/>
              <a:t>Example Images from Training Set</a:t>
            </a:r>
          </a:p>
        </p:txBody>
      </p:sp>
    </p:spTree>
    <p:extLst>
      <p:ext uri="{BB962C8B-B14F-4D97-AF65-F5344CB8AC3E}">
        <p14:creationId xmlns:p14="http://schemas.microsoft.com/office/powerpoint/2010/main" val="2224089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0B619-D69A-40CA-5FF6-5EE5A039F6A9}"/>
              </a:ext>
            </a:extLst>
          </p:cNvPr>
          <p:cNvSpPr>
            <a:spLocks noGrp="1"/>
          </p:cNvSpPr>
          <p:nvPr>
            <p:ph type="title"/>
          </p:nvPr>
        </p:nvSpPr>
        <p:spPr>
          <a:xfrm>
            <a:off x="5112903" y="609601"/>
            <a:ext cx="5934508" cy="1639886"/>
          </a:xfrm>
        </p:spPr>
        <p:txBody>
          <a:bodyPr anchor="ctr">
            <a:normAutofit/>
          </a:bodyPr>
          <a:lstStyle/>
          <a:p>
            <a:pPr algn="ctr"/>
            <a:r>
              <a:rPr lang="en-US" sz="3600" dirty="0"/>
              <a:t>The Results</a:t>
            </a:r>
          </a:p>
        </p:txBody>
      </p:sp>
      <p:pic>
        <p:nvPicPr>
          <p:cNvPr id="6" name="Picture Placeholder 5" descr="Graphical user interface&#10;&#10;Description automatically generated with medium confidence">
            <a:extLst>
              <a:ext uri="{FF2B5EF4-FFF2-40B4-BE49-F238E27FC236}">
                <a16:creationId xmlns:a16="http://schemas.microsoft.com/office/drawing/2014/main" id="{602A1EAE-C24C-CD5C-E8E1-17A26BB0F38A}"/>
              </a:ext>
            </a:extLst>
          </p:cNvPr>
          <p:cNvPicPr>
            <a:picLocks noGrp="1" noChangeAspect="1"/>
          </p:cNvPicPr>
          <p:nvPr>
            <p:ph type="pic" idx="1"/>
          </p:nvPr>
        </p:nvPicPr>
        <p:blipFill rotWithShape="1">
          <a:blip r:embed="rId2"/>
          <a:srcRect l="31540" r="31546" b="40205"/>
          <a:stretch/>
        </p:blipFill>
        <p:spPr>
          <a:xfrm>
            <a:off x="1144586" y="609601"/>
            <a:ext cx="1682503" cy="5450908"/>
          </a:xfrm>
          <a:ln>
            <a:noFill/>
          </a:ln>
        </p:spPr>
      </p:pic>
      <p:sp>
        <p:nvSpPr>
          <p:cNvPr id="4" name="Text Placeholder 3">
            <a:extLst>
              <a:ext uri="{FF2B5EF4-FFF2-40B4-BE49-F238E27FC236}">
                <a16:creationId xmlns:a16="http://schemas.microsoft.com/office/drawing/2014/main" id="{F1EA923F-F730-6998-2FD6-C98E1C1DB247}"/>
              </a:ext>
            </a:extLst>
          </p:cNvPr>
          <p:cNvSpPr>
            <a:spLocks noGrp="1"/>
          </p:cNvSpPr>
          <p:nvPr>
            <p:ph type="body" sz="half" idx="2"/>
          </p:nvPr>
        </p:nvSpPr>
        <p:spPr>
          <a:xfrm>
            <a:off x="5112903" y="2249487"/>
            <a:ext cx="5934511" cy="3541714"/>
          </a:xfrm>
        </p:spPr>
        <p:txBody>
          <a:bodyPr>
            <a:normAutofit lnSpcReduction="10000"/>
          </a:bodyPr>
          <a:lstStyle/>
          <a:p>
            <a:pPr marL="285750" indent="-285750">
              <a:buFont typeface="Arial" panose="020B0604020202020204" pitchFamily="34" charset="0"/>
              <a:buChar char="•"/>
            </a:pPr>
            <a:r>
              <a:rPr lang="en-US" dirty="0"/>
              <a:t>After training the model, a report was run to determine which areas of an image the model was evaluating in order to get the result.</a:t>
            </a:r>
          </a:p>
          <a:p>
            <a:pPr marL="285750" indent="-285750">
              <a:buFont typeface="Arial" panose="020B0604020202020204" pitchFamily="34" charset="0"/>
              <a:buChar char="•"/>
            </a:pPr>
            <a:r>
              <a:rPr lang="en-US" dirty="0"/>
              <a:t>Looking at the images to the left you can see areas indicating positive and negative correlation with a pneumonia diagnosis (green and red respectively)</a:t>
            </a:r>
          </a:p>
          <a:p>
            <a:pPr marL="285750" indent="-285750">
              <a:buFont typeface="Arial" panose="020B0604020202020204" pitchFamily="34" charset="0"/>
              <a:buChar char="•"/>
            </a:pPr>
            <a:r>
              <a:rPr lang="en-US" dirty="0"/>
              <a:t>You may notice that large areas of the indication fields are outside of the lungs</a:t>
            </a:r>
          </a:p>
          <a:p>
            <a:pPr marL="285750" indent="-285750">
              <a:buFont typeface="Arial" panose="020B0604020202020204" pitchFamily="34" charset="0"/>
              <a:buChar char="•"/>
            </a:pPr>
            <a:r>
              <a:rPr lang="en-US" dirty="0"/>
              <a:t>This indicates that there is a correlation on positioning of the patients during imaging, which will invalidate our model when used on other data</a:t>
            </a:r>
          </a:p>
        </p:txBody>
      </p:sp>
      <p:pic>
        <p:nvPicPr>
          <p:cNvPr id="8" name="Picture 7" descr="Graphical user interface&#10;&#10;Description automatically generated with medium confidence">
            <a:extLst>
              <a:ext uri="{FF2B5EF4-FFF2-40B4-BE49-F238E27FC236}">
                <a16:creationId xmlns:a16="http://schemas.microsoft.com/office/drawing/2014/main" id="{DE568AEE-3177-9A12-268A-DF8D9F9089D8}"/>
              </a:ext>
            </a:extLst>
          </p:cNvPr>
          <p:cNvPicPr>
            <a:picLocks noChangeAspect="1"/>
          </p:cNvPicPr>
          <p:nvPr/>
        </p:nvPicPr>
        <p:blipFill rotWithShape="1">
          <a:blip r:embed="rId2"/>
          <a:srcRect l="30948" t="60070" r="29997" b="787"/>
          <a:stretch/>
        </p:blipFill>
        <p:spPr>
          <a:xfrm>
            <a:off x="2969703" y="1535718"/>
            <a:ext cx="1795244" cy="3598673"/>
          </a:xfrm>
          <a:prstGeom prst="rect">
            <a:avLst/>
          </a:prstGeom>
        </p:spPr>
      </p:pic>
    </p:spTree>
    <p:extLst>
      <p:ext uri="{BB962C8B-B14F-4D97-AF65-F5344CB8AC3E}">
        <p14:creationId xmlns:p14="http://schemas.microsoft.com/office/powerpoint/2010/main" val="2149621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DF9CA-56F0-A771-88EE-39E2BB33B692}"/>
              </a:ext>
            </a:extLst>
          </p:cNvPr>
          <p:cNvSpPr>
            <a:spLocks noGrp="1"/>
          </p:cNvSpPr>
          <p:nvPr>
            <p:ph type="title"/>
          </p:nvPr>
        </p:nvSpPr>
        <p:spPr/>
        <p:txBody>
          <a:bodyPr/>
          <a:lstStyle/>
          <a:p>
            <a:pPr algn="ctr"/>
            <a:r>
              <a:rPr lang="en-US" dirty="0"/>
              <a:t>Conclusion</a:t>
            </a:r>
          </a:p>
        </p:txBody>
      </p:sp>
      <p:sp>
        <p:nvSpPr>
          <p:cNvPr id="3" name="Content Placeholder 2">
            <a:extLst>
              <a:ext uri="{FF2B5EF4-FFF2-40B4-BE49-F238E27FC236}">
                <a16:creationId xmlns:a16="http://schemas.microsoft.com/office/drawing/2014/main" id="{551C6A05-80A3-C622-BE20-2B98BDA888C3}"/>
              </a:ext>
            </a:extLst>
          </p:cNvPr>
          <p:cNvSpPr>
            <a:spLocks noGrp="1"/>
          </p:cNvSpPr>
          <p:nvPr>
            <p:ph idx="1"/>
          </p:nvPr>
        </p:nvSpPr>
        <p:spPr/>
        <p:txBody>
          <a:bodyPr>
            <a:normAutofit fontScale="92500"/>
          </a:bodyPr>
          <a:lstStyle/>
          <a:p>
            <a:r>
              <a:rPr lang="en-US" dirty="0"/>
              <a:t>While the data provided had biases which would invalidate the use of the model on additional data, the proof of concept worked as intended with an 81% accuracy with 0 false negatives on the validation data set.</a:t>
            </a:r>
          </a:p>
          <a:p>
            <a:r>
              <a:rPr lang="en-US" dirty="0"/>
              <a:t>This means by training a model with a more widespread data set, we can eliminate the bias and improve our accuracy rate, leading to a tool which can assist hospitals in diagnosing and treating the eighth largest cause of death in the US</a:t>
            </a:r>
            <a:r>
              <a:rPr lang="en-US" baseline="30000" dirty="0"/>
              <a:t>[1]</a:t>
            </a:r>
          </a:p>
          <a:p>
            <a:r>
              <a:rPr lang="en-US" dirty="0"/>
              <a:t>A formal request should be made to partnering hospitals interested in the implications of this research, asking for additional data to be used for this project</a:t>
            </a:r>
          </a:p>
        </p:txBody>
      </p:sp>
    </p:spTree>
    <p:extLst>
      <p:ext uri="{BB962C8B-B14F-4D97-AF65-F5344CB8AC3E}">
        <p14:creationId xmlns:p14="http://schemas.microsoft.com/office/powerpoint/2010/main" val="27129883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6ACCF-BEB6-AF2D-A725-7666BBA78515}"/>
              </a:ext>
            </a:extLst>
          </p:cNvPr>
          <p:cNvSpPr>
            <a:spLocks noGrp="1"/>
          </p:cNvSpPr>
          <p:nvPr>
            <p:ph type="title"/>
          </p:nvPr>
        </p:nvSpPr>
        <p:spPr/>
        <p:txBody>
          <a:bodyPr/>
          <a:lstStyle/>
          <a:p>
            <a:pPr algn="ctr"/>
            <a:r>
              <a:rPr lang="en-US" dirty="0"/>
              <a:t>Sources</a:t>
            </a:r>
          </a:p>
        </p:txBody>
      </p:sp>
      <p:sp>
        <p:nvSpPr>
          <p:cNvPr id="3" name="Content Placeholder 2">
            <a:extLst>
              <a:ext uri="{FF2B5EF4-FFF2-40B4-BE49-F238E27FC236}">
                <a16:creationId xmlns:a16="http://schemas.microsoft.com/office/drawing/2014/main" id="{3D66BA6A-BD8A-0E9C-1A43-6AD9B2990321}"/>
              </a:ext>
            </a:extLst>
          </p:cNvPr>
          <p:cNvSpPr>
            <a:spLocks noGrp="1"/>
          </p:cNvSpPr>
          <p:nvPr>
            <p:ph idx="1"/>
          </p:nvPr>
        </p:nvSpPr>
        <p:spPr/>
        <p:txBody>
          <a:bodyPr>
            <a:normAutofit/>
          </a:bodyPr>
          <a:lstStyle/>
          <a:p>
            <a:r>
              <a:rPr lang="en-US" sz="1800" dirty="0"/>
              <a:t>[1] </a:t>
            </a:r>
            <a:r>
              <a:rPr lang="en-US" sz="1800" dirty="0" err="1"/>
              <a:t>Regunath</a:t>
            </a:r>
            <a:r>
              <a:rPr lang="en-US" sz="1800" dirty="0"/>
              <a:t> H, Oba Y. Community-Acquired Pneumonia. [Updated 2021 Aug 11]. In: </a:t>
            </a:r>
            <a:r>
              <a:rPr lang="en-US" sz="1800" dirty="0" err="1"/>
              <a:t>StatPearls</a:t>
            </a:r>
            <a:r>
              <a:rPr lang="en-US" sz="1800" dirty="0"/>
              <a:t> [Internet]. Treasure Island (FL): </a:t>
            </a:r>
            <a:r>
              <a:rPr lang="en-US" sz="1800" dirty="0" err="1"/>
              <a:t>StatPearls</a:t>
            </a:r>
            <a:r>
              <a:rPr lang="en-US" sz="1800" dirty="0"/>
              <a:t> Publishing; 2022 Jan-. Available from: </a:t>
            </a:r>
            <a:r>
              <a:rPr lang="en-US" sz="1800" dirty="0">
                <a:hlinkClick r:id="rId2"/>
              </a:rPr>
              <a:t>https://www.ncbi.nlm.nih.gov/books/NBK430749/</a:t>
            </a:r>
            <a:endParaRPr lang="en-US" sz="1800" dirty="0"/>
          </a:p>
          <a:p>
            <a:r>
              <a:rPr lang="en-US" sz="1800" dirty="0"/>
              <a:t>[2] </a:t>
            </a:r>
            <a:r>
              <a:rPr lang="en-US" sz="1800" dirty="0" err="1"/>
              <a:t>Valliani</a:t>
            </a:r>
            <a:r>
              <a:rPr lang="en-US" sz="1800" dirty="0"/>
              <a:t>, A.AA., Ranti, D. &amp; Oermann, E.K. Deep Learning and Neurology: A Systematic Review. </a:t>
            </a:r>
            <a:r>
              <a:rPr lang="en-US" sz="1800" i="1" dirty="0"/>
              <a:t>Neurol </a:t>
            </a:r>
            <a:r>
              <a:rPr lang="en-US" sz="1800" i="1" dirty="0" err="1"/>
              <a:t>Ther</a:t>
            </a:r>
            <a:r>
              <a:rPr lang="en-US" sz="1800" dirty="0"/>
              <a:t> </a:t>
            </a:r>
            <a:r>
              <a:rPr lang="en-US" sz="1800" b="1" dirty="0"/>
              <a:t>8, </a:t>
            </a:r>
            <a:r>
              <a:rPr lang="en-US" sz="1800" dirty="0"/>
              <a:t>351–365 (2019). </a:t>
            </a:r>
            <a:r>
              <a:rPr lang="en-US" sz="1800" dirty="0">
                <a:hlinkClick r:id="rId3"/>
              </a:rPr>
              <a:t>https://doi.org/10.1007/s40120-019-00153-8</a:t>
            </a:r>
            <a:endParaRPr lang="en-US" sz="1800" dirty="0"/>
          </a:p>
        </p:txBody>
      </p:sp>
    </p:spTree>
    <p:extLst>
      <p:ext uri="{BB962C8B-B14F-4D97-AF65-F5344CB8AC3E}">
        <p14:creationId xmlns:p14="http://schemas.microsoft.com/office/powerpoint/2010/main" val="1881758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DDBDB-2AF7-0415-EE3D-B659DA1D9909}"/>
              </a:ext>
            </a:extLst>
          </p:cNvPr>
          <p:cNvSpPr>
            <a:spLocks noGrp="1"/>
          </p:cNvSpPr>
          <p:nvPr>
            <p:ph type="ctrTitle"/>
          </p:nvPr>
        </p:nvSpPr>
        <p:spPr/>
        <p:txBody>
          <a:bodyPr anchor="ctr"/>
          <a:lstStyle/>
          <a:p>
            <a:pPr algn="ctr"/>
            <a:r>
              <a:rPr lang="en-US" dirty="0"/>
              <a:t>Any Questions?</a:t>
            </a:r>
          </a:p>
        </p:txBody>
      </p:sp>
      <p:sp>
        <p:nvSpPr>
          <p:cNvPr id="3" name="Subtitle 2">
            <a:extLst>
              <a:ext uri="{FF2B5EF4-FFF2-40B4-BE49-F238E27FC236}">
                <a16:creationId xmlns:a16="http://schemas.microsoft.com/office/drawing/2014/main" id="{4258578D-E0A8-F3BA-330F-4012D3106845}"/>
              </a:ext>
            </a:extLst>
          </p:cNvPr>
          <p:cNvSpPr>
            <a:spLocks noGrp="1"/>
          </p:cNvSpPr>
          <p:nvPr>
            <p:ph type="subTitle" idx="1"/>
          </p:nvPr>
        </p:nvSpPr>
        <p:spPr/>
        <p:txBody>
          <a:bodyPr/>
          <a:lstStyle/>
          <a:p>
            <a:pPr algn="ctr"/>
            <a:r>
              <a:rPr lang="en-US" dirty="0"/>
              <a:t>For more information contact Wesley Giles at:</a:t>
            </a:r>
          </a:p>
          <a:p>
            <a:pPr algn="ctr"/>
            <a:r>
              <a:rPr lang="en-US" dirty="0">
                <a:hlinkClick r:id="rId2"/>
              </a:rPr>
              <a:t>Wesley@Seraphdev.com</a:t>
            </a:r>
            <a:endParaRPr lang="en-US" dirty="0"/>
          </a:p>
        </p:txBody>
      </p:sp>
    </p:spTree>
    <p:extLst>
      <p:ext uri="{BB962C8B-B14F-4D97-AF65-F5344CB8AC3E}">
        <p14:creationId xmlns:p14="http://schemas.microsoft.com/office/powerpoint/2010/main" val="175382115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450</TotalTime>
  <Words>585</Words>
  <Application>Microsoft Office PowerPoint</Application>
  <PresentationFormat>Widescreen</PresentationFormat>
  <Paragraphs>33</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Tw Cen MT</vt:lpstr>
      <vt:lpstr>Circuit</vt:lpstr>
      <vt:lpstr>Machine Learning</vt:lpstr>
      <vt:lpstr>The Problem</vt:lpstr>
      <vt:lpstr>The Solution</vt:lpstr>
      <vt:lpstr>The Data</vt:lpstr>
      <vt:lpstr>The Results</vt:lpstr>
      <vt:lpstr>Conclusion</vt:lpstr>
      <vt:lpstr>Sources</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dc:title>
  <dc:creator>Wesley Giles</dc:creator>
  <cp:lastModifiedBy>Wesley Giles</cp:lastModifiedBy>
  <cp:revision>1</cp:revision>
  <dcterms:created xsi:type="dcterms:W3CDTF">2022-08-10T19:52:21Z</dcterms:created>
  <dcterms:modified xsi:type="dcterms:W3CDTF">2022-08-11T03:22:43Z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